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5" r:id="rId2"/>
    <p:sldId id="303" r:id="rId3"/>
    <p:sldId id="288" r:id="rId4"/>
    <p:sldId id="286" r:id="rId5"/>
    <p:sldId id="287" r:id="rId6"/>
    <p:sldId id="299" r:id="rId7"/>
    <p:sldId id="298" r:id="rId8"/>
    <p:sldId id="300" r:id="rId9"/>
    <p:sldId id="304" r:id="rId10"/>
    <p:sldId id="280" r:id="rId11"/>
    <p:sldId id="282" r:id="rId12"/>
    <p:sldId id="291" r:id="rId13"/>
    <p:sldId id="293" r:id="rId14"/>
    <p:sldId id="294" r:id="rId15"/>
    <p:sldId id="301" r:id="rId16"/>
    <p:sldId id="302" r:id="rId17"/>
    <p:sldId id="279" r:id="rId18"/>
    <p:sldId id="272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21" autoAdjust="0"/>
  </p:normalViewPr>
  <p:slideViewPr>
    <p:cSldViewPr>
      <p:cViewPr varScale="1">
        <p:scale>
          <a:sx n="59" d="100"/>
          <a:sy n="59" d="100"/>
        </p:scale>
        <p:origin x="141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F7385-6492-4AE8-9D10-9E08B251C134}" type="datetimeFigureOut">
              <a:rPr lang="cs-CZ" smtClean="0"/>
              <a:t>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E1CB7-DF16-4AAE-BA7B-74955DD4B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196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8F391-F11F-4572-97B8-47BA3FD23983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8CA3C-2237-4E65-8E62-041FFC2462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57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6600"/>
                </a:solidFill>
                <a:latin typeface="Arial" charset="0"/>
                <a:cs typeface="Arial" charset="0"/>
              </a:defRPr>
            </a:lvl9pPr>
          </a:lstStyle>
          <a:p>
            <a:fld id="{7114B580-2E9F-4676-AEA4-BB312B2F7BCC}" type="slidenum">
              <a:rPr lang="cs-CZ" sz="1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pPr/>
              <a:t>1</a:t>
            </a:fld>
            <a:endParaRPr lang="cs-CZ" sz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99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OnS</a:t>
            </a:r>
            <a:r>
              <a:rPr lang="cs-CZ" dirty="0" smtClean="0"/>
              <a:t>: a</a:t>
            </a:r>
            <a:r>
              <a:rPr lang="en-US" dirty="0" err="1" smtClean="0"/>
              <a:t>ktuali</a:t>
            </a:r>
            <a:r>
              <a:rPr lang="cs-CZ" dirty="0" err="1" smtClean="0"/>
              <a:t>zováno</a:t>
            </a:r>
            <a:r>
              <a:rPr lang="cs-CZ" baseline="0" dirty="0" smtClean="0"/>
              <a:t> 29. 9. 2015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Aktuální údaje</a:t>
            </a:r>
            <a:r>
              <a:rPr lang="cs-CZ" baseline="0" dirty="0" smtClean="0"/>
              <a:t> získáte na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goo.gl/e5DHa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Počet</a:t>
            </a:r>
            <a:r>
              <a:rPr lang="cs-C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zkoušejících udává počet lidí, kteří mohou zkoušet, tj. fyzických AOs + autorizovaných zástupců právnických AOs + podnikajících fyzických AOs a jejich autorizovaných zástupců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87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OnS</a:t>
            </a:r>
            <a:r>
              <a:rPr lang="cs-CZ" dirty="0" smtClean="0"/>
              <a:t>: a</a:t>
            </a:r>
            <a:r>
              <a:rPr lang="en-US" dirty="0" err="1" smtClean="0"/>
              <a:t>ktuali</a:t>
            </a:r>
            <a:r>
              <a:rPr lang="cs-CZ" dirty="0" err="1" smtClean="0"/>
              <a:t>zováno</a:t>
            </a:r>
            <a:r>
              <a:rPr lang="cs-CZ" baseline="0" dirty="0" smtClean="0"/>
              <a:t> 29. 9. 2015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492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OnS</a:t>
            </a:r>
            <a:r>
              <a:rPr lang="cs-CZ" dirty="0" smtClean="0"/>
              <a:t>: a</a:t>
            </a:r>
            <a:r>
              <a:rPr lang="en-US" dirty="0" err="1" smtClean="0"/>
              <a:t>ktuali</a:t>
            </a:r>
            <a:r>
              <a:rPr lang="cs-CZ" dirty="0" err="1" smtClean="0"/>
              <a:t>zováno</a:t>
            </a:r>
            <a:r>
              <a:rPr lang="cs-CZ" baseline="0" dirty="0" smtClean="0"/>
              <a:t> 29. 9. 2015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AE6FE-A158-4FB3-B56D-AB3A8F48AFC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082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OnS</a:t>
            </a:r>
            <a:r>
              <a:rPr lang="cs-CZ" dirty="0" smtClean="0"/>
              <a:t>: a</a:t>
            </a:r>
            <a:r>
              <a:rPr lang="en-US" dirty="0" err="1" smtClean="0"/>
              <a:t>ktuali</a:t>
            </a:r>
            <a:r>
              <a:rPr lang="cs-CZ" dirty="0" err="1" smtClean="0"/>
              <a:t>zováno</a:t>
            </a:r>
            <a:r>
              <a:rPr lang="cs-CZ" baseline="0" dirty="0" smtClean="0"/>
              <a:t> 29. 9. 2015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AE6FE-A158-4FB3-B56D-AB3A8F48AFC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19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OnS</a:t>
            </a:r>
            <a:r>
              <a:rPr lang="cs-CZ" dirty="0" smtClean="0"/>
              <a:t>: a</a:t>
            </a:r>
            <a:r>
              <a:rPr lang="en-US" dirty="0" err="1" smtClean="0"/>
              <a:t>ktuali</a:t>
            </a:r>
            <a:r>
              <a:rPr lang="cs-CZ" dirty="0" err="1" smtClean="0"/>
              <a:t>zováno</a:t>
            </a:r>
            <a:r>
              <a:rPr lang="cs-CZ" baseline="0" dirty="0" smtClean="0"/>
              <a:t> 29. 9. 2015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AE6FE-A158-4FB3-B56D-AB3A8F48AFC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18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Prodloužení projektu</a:t>
            </a:r>
          </a:p>
          <a:p>
            <a:r>
              <a:rPr lang="cs-CZ" sz="1200" dirty="0" smtClean="0"/>
              <a:t>Výběrové řízení na sektorové rady</a:t>
            </a:r>
          </a:p>
          <a:p>
            <a:r>
              <a:rPr lang="cs-CZ" sz="1200" dirty="0" smtClean="0"/>
              <a:t>Výběrové řízení na informační systémy</a:t>
            </a:r>
          </a:p>
          <a:p>
            <a:r>
              <a:rPr lang="cs-CZ" sz="1200" dirty="0" smtClean="0"/>
              <a:t>Příprava materiálu k udržitelnosti po skončení projektu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AE6FE-A158-4FB3-B56D-AB3A8F48AFC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38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Prodloužení projektu</a:t>
            </a:r>
          </a:p>
          <a:p>
            <a:r>
              <a:rPr lang="cs-CZ" sz="1200" dirty="0" smtClean="0"/>
              <a:t>Výběrové řízení na sektorové rady</a:t>
            </a:r>
          </a:p>
          <a:p>
            <a:r>
              <a:rPr lang="cs-CZ" sz="1200" dirty="0" smtClean="0"/>
              <a:t>Výběrové řízení na informační systémy</a:t>
            </a:r>
          </a:p>
          <a:p>
            <a:r>
              <a:rPr lang="cs-CZ" sz="1200" dirty="0" smtClean="0"/>
              <a:t>Příprava materiálu k udržitelnosti po skončení projektu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4AE6FE-A158-4FB3-B56D-AB3A8F48AFC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80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4285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</a:p>
          <a:p>
            <a:r>
              <a:rPr lang="cs-CZ" baseline="0" dirty="0" err="1" smtClean="0"/>
              <a:t>OnS</a:t>
            </a:r>
            <a:r>
              <a:rPr lang="cs-CZ" baseline="0" dirty="0" smtClean="0"/>
              <a:t>: doplněn </a:t>
            </a:r>
            <a:r>
              <a:rPr lang="cs-CZ" baseline="0" dirty="0" err="1" smtClean="0"/>
              <a:t>prolink</a:t>
            </a:r>
            <a:r>
              <a:rPr lang="cs-CZ" baseline="0" dirty="0" smtClean="0"/>
              <a:t> na aktuální tvorbu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95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</a:p>
          <a:p>
            <a:r>
              <a:rPr lang="cs-CZ" baseline="0" dirty="0" err="1" smtClean="0"/>
              <a:t>OnS</a:t>
            </a:r>
            <a:r>
              <a:rPr lang="cs-CZ" baseline="0" dirty="0" smtClean="0"/>
              <a:t>: doplněn </a:t>
            </a:r>
            <a:r>
              <a:rPr lang="cs-CZ" baseline="0" dirty="0" err="1" smtClean="0"/>
              <a:t>prolink</a:t>
            </a:r>
            <a:r>
              <a:rPr lang="cs-CZ" baseline="0" dirty="0" smtClean="0"/>
              <a:t> na aktuální tvorbu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14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14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14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809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424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06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r>
              <a:rPr lang="cs-CZ" baseline="0" dirty="0" smtClean="0"/>
              <a:t> získáte na http://goo.gl/LY00l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A3C-2237-4E65-8E62-041FFC2462E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12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8D0-5D3B-44F6-B6D8-8A01D772AF9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5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5EFC7-C22F-4B53-9418-1F92CF6289D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834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8816A-E50B-4C73-96F1-5E5BF9CAD90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02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AB02-2843-49A8-BD5A-61F4A62CFE5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8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3627C-C093-4434-B102-0E6D4192E4E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8CC56-2C31-48DF-9DB5-41574E5AA3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39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CC161-FEB9-4D45-ABC3-C2B1C3D873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93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9F4C6-3624-4DEA-B4FF-1577C7D8D47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6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9C5B8-0417-4059-A4AD-56365749B62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6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A07F-4224-42A2-8BA9-052B2438A59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87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1105-9E65-4B5B-B8CA-47FBC6EA32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9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hnutý pruh 9"/>
          <p:cNvSpPr/>
          <p:nvPr userDrawn="1"/>
        </p:nvSpPr>
        <p:spPr bwMode="auto">
          <a:xfrm rot="18836919">
            <a:off x="6113074" y="3565089"/>
            <a:ext cx="6357626" cy="6564250"/>
          </a:xfrm>
          <a:prstGeom prst="blockArc">
            <a:avLst/>
          </a:prstGeom>
          <a:solidFill>
            <a:srgbClr val="008000">
              <a:alpha val="2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9" name="Zaoblený obdélník 8"/>
          <p:cNvSpPr/>
          <p:nvPr userDrawn="1"/>
        </p:nvSpPr>
        <p:spPr bwMode="auto">
          <a:xfrm>
            <a:off x="-3204864" y="-2043608"/>
            <a:ext cx="9001000" cy="3492388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1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99995" y="152636"/>
            <a:ext cx="5452125" cy="1015841"/>
          </a:xfrm>
        </p:spPr>
        <p:txBody>
          <a:bodyPr anchor="t"/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Klepnutím lze upravit styl předlohy.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67544" y="1952836"/>
            <a:ext cx="8244916" cy="4143641"/>
          </a:xfrm>
        </p:spPr>
        <p:txBody>
          <a:bodyPr/>
          <a:lstStyle>
            <a:lvl1pPr marL="0" indent="0">
              <a:buFont typeface="Arial" pitchFamily="34" charset="0"/>
              <a:buNone/>
              <a:defRPr sz="2200" b="1">
                <a:solidFill>
                  <a:srgbClr val="008000"/>
                </a:solidFill>
              </a:defRPr>
            </a:lvl1pPr>
            <a:lvl2pPr marL="284400" indent="-285750">
              <a:buClr>
                <a:srgbClr val="FF9900"/>
              </a:buClr>
              <a:buFont typeface="Wingdings" pitchFamily="2" charset="2"/>
              <a:buChar char="§"/>
              <a:defRPr sz="2000" b="0">
                <a:solidFill>
                  <a:srgbClr val="000066"/>
                </a:solidFill>
              </a:defRPr>
            </a:lvl2pPr>
            <a:lvl3pPr marL="720000">
              <a:buClr>
                <a:srgbClr val="FF9900"/>
              </a:buClr>
              <a:defRPr sz="2000" b="0">
                <a:solidFill>
                  <a:srgbClr val="000066"/>
                </a:solidFill>
              </a:defRPr>
            </a:lvl3pPr>
            <a:lvl4pPr>
              <a:defRPr sz="1200">
                <a:solidFill>
                  <a:srgbClr val="000066"/>
                </a:solidFill>
              </a:defRPr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4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2564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45A5-8BB1-4F92-9588-F07C7031D2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 descr="V:\NSK 2\logolinky\OPVK_hor_zakladni_logolink_RGB_cz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1334"/>
            <a:ext cx="3224461" cy="70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02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15EDDD-1A91-456D-A579-59D18CBB682E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ktoroverady.cz/" TargetMode="External"/><Relationship Id="rId3" Type="http://schemas.openxmlformats.org/officeDocument/2006/relationships/hyperlink" Target="http://www.podpora.narodnikvalifkace.cz/" TargetMode="External"/><Relationship Id="rId7" Type="http://schemas.openxmlformats.org/officeDocument/2006/relationships/hyperlink" Target="http://www.nuv.cz/t/nsk" TargetMode="External"/><Relationship Id="rId2" Type="http://schemas.openxmlformats.org/officeDocument/2006/relationships/hyperlink" Target="http://www.narodnikvalifikace.cz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nuv.cz/" TargetMode="External"/><Relationship Id="rId5" Type="http://schemas.openxmlformats.org/officeDocument/2006/relationships/hyperlink" Target="http://www.nsk2.cz/" TargetMode="External"/><Relationship Id="rId4" Type="http://schemas.openxmlformats.org/officeDocument/2006/relationships/hyperlink" Target="http://www.vzdelavaniaprace.cz/" TargetMode="External"/><Relationship Id="rId9" Type="http://schemas.openxmlformats.org/officeDocument/2006/relationships/hyperlink" Target="http://www.nsp.cz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zorka.husova@nuv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t/plan-tvorby-profesnich-kvalifikaci-na-rok-201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kvalifikace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nuv.cz/t/schvalene-ns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pora.narodnikvalifikace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kvalifikace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vzdelavaniaprace.cz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0"/>
          <p:cNvSpPr>
            <a:spLocks noChangeArrowheads="1"/>
          </p:cNvSpPr>
          <p:nvPr/>
        </p:nvSpPr>
        <p:spPr bwMode="auto">
          <a:xfrm>
            <a:off x="304800" y="2708921"/>
            <a:ext cx="8587680" cy="4299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6600" b="1" dirty="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Národní soustava kvalifikací</a:t>
            </a:r>
            <a:endParaRPr lang="cs-CZ" sz="2000" b="1" dirty="0" smtClean="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Semináře ve spolupráci s UNIV3 Seč, říjen 2015</a:t>
            </a:r>
          </a:p>
          <a:p>
            <a:pPr algn="ctr">
              <a:spcBef>
                <a:spcPts val="600"/>
              </a:spcBef>
            </a:pPr>
            <a:endParaRPr lang="cs-CZ" sz="20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Ing. Zorka Husová, NÚV</a:t>
            </a:r>
          </a:p>
          <a:p>
            <a:pPr algn="ctr">
              <a:spcBef>
                <a:spcPts val="600"/>
              </a:spcBef>
            </a:pPr>
            <a:endParaRPr lang="cs-CZ" sz="6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1" name="Rectangle 220"/>
          <p:cNvSpPr>
            <a:spLocks noChangeArrowheads="1"/>
          </p:cNvSpPr>
          <p:nvPr/>
        </p:nvSpPr>
        <p:spPr bwMode="auto">
          <a:xfrm>
            <a:off x="218256" y="6498887"/>
            <a:ext cx="8458200" cy="20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pPr algn="l">
              <a:spcBef>
                <a:spcPts val="600"/>
              </a:spcBef>
            </a:pPr>
            <a:r>
              <a:rPr lang="cs-CZ" sz="1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Projekt je spolufinancován Evropským sociálním </a:t>
            </a:r>
            <a:r>
              <a:rPr lang="cs-CZ" sz="1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fondem a </a:t>
            </a:r>
            <a:r>
              <a:rPr lang="cs-CZ" sz="1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státním rozpočtem České republiky</a:t>
            </a:r>
          </a:p>
        </p:txBody>
      </p:sp>
      <p:pic>
        <p:nvPicPr>
          <p:cNvPr id="1026" name="Picture 2" descr="B:\Uloženo z emailu\2012\logo NÚV\RGB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755" y="5949280"/>
            <a:ext cx="988725" cy="75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V:\NSK 2\logolinky\OPVK_hor_zakladni_logolink_RGB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6869952" cy="150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6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údaje NSK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690762"/>
              </p:ext>
            </p:extLst>
          </p:nvPr>
        </p:nvGraphicFramePr>
        <p:xfrm>
          <a:off x="323524" y="1844824"/>
          <a:ext cx="8496947" cy="4464498"/>
        </p:xfrm>
        <a:graphic>
          <a:graphicData uri="http://schemas.openxmlformats.org/drawingml/2006/table">
            <a:tbl>
              <a:tblPr/>
              <a:tblGrid>
                <a:gridCol w="1803284"/>
                <a:gridCol w="604559"/>
                <a:gridCol w="604559"/>
                <a:gridCol w="604559"/>
                <a:gridCol w="604559"/>
                <a:gridCol w="604559"/>
                <a:gridCol w="604559"/>
                <a:gridCol w="604559"/>
                <a:gridCol w="604559"/>
                <a:gridCol w="604559"/>
                <a:gridCol w="604559"/>
                <a:gridCol w="648073"/>
              </a:tblGrid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MPO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MPSV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MŠMT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MZdr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MZe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MŽP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pc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∑</a:t>
                      </a:r>
                      <a:endParaRPr lang="cs-CZ" sz="1500" spc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PK v gesci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452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772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autorizovaných osob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159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264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116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151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251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1076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autorizací PK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806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1375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245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178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432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526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3597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realizovaných zkoušek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7351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9713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2049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5390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97781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3069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dirty="0">
                          <a:solidFill>
                            <a:srgbClr val="000000"/>
                          </a:solidFill>
                          <a:effectLst/>
                        </a:rPr>
                        <a:t>125365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zkoušejících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235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2408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3377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614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362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770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1179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8972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2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9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PK </a:t>
            </a:r>
            <a:r>
              <a:rPr lang="cs-CZ" dirty="0"/>
              <a:t>s nejvíce zkouškami (vyjma PK Strážný)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636" t="770" r="1017" b="808"/>
          <a:stretch/>
        </p:blipFill>
        <p:spPr>
          <a:xfrm>
            <a:off x="251519" y="1628800"/>
            <a:ext cx="878365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zkoušek </a:t>
            </a:r>
            <a:r>
              <a:rPr lang="cs-CZ" dirty="0" smtClean="0"/>
              <a:t>PK 4.Q 2010–srpen 2015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9" t="7119" r="860" b="616"/>
          <a:stretch/>
        </p:blipFill>
        <p:spPr>
          <a:xfrm>
            <a:off x="395536" y="1844825"/>
            <a:ext cx="828092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91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PK spadající pod </a:t>
            </a:r>
            <a:r>
              <a:rPr lang="cs-CZ" dirty="0" smtClean="0"/>
              <a:t>jednotlivé AOr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339" t="11947" r="18494"/>
          <a:stretch/>
        </p:blipFill>
        <p:spPr>
          <a:xfrm>
            <a:off x="1691680" y="1772816"/>
            <a:ext cx="5422962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zkoušek dle </a:t>
            </a:r>
            <a:r>
              <a:rPr lang="cs-CZ" dirty="0" smtClean="0"/>
              <a:t>AOr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354" t="8980" r="19531" b="2714"/>
          <a:stretch/>
        </p:blipFill>
        <p:spPr>
          <a:xfrm>
            <a:off x="1782160" y="1682336"/>
            <a:ext cx="5196781" cy="511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8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kroky a výhled počínaje rokem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70C0"/>
                </a:solidFill>
              </a:rPr>
              <a:t>Řešení </a:t>
            </a:r>
            <a:r>
              <a:rPr lang="cs-CZ" sz="2400" dirty="0" smtClean="0">
                <a:solidFill>
                  <a:srgbClr val="0070C0"/>
                </a:solidFill>
              </a:rPr>
              <a:t>udržitelnosti projektu NSK2 </a:t>
            </a:r>
            <a:r>
              <a:rPr lang="cs-CZ" sz="2400" b="0" dirty="0" smtClean="0">
                <a:solidFill>
                  <a:srgbClr val="000066"/>
                </a:solidFill>
              </a:rPr>
              <a:t>– MŠMT schválen návrh na udržitelnost projektu na 5 let (od ledna 2016); deklarována spolupráce se „střešními“ zaměstnavateli (HK ČR a SPD ČR)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0066"/>
                </a:solidFill>
              </a:rPr>
              <a:t>Implementace záko</a:t>
            </a:r>
            <a:r>
              <a:rPr lang="cs-CZ" sz="2600" b="0" dirty="0">
                <a:solidFill>
                  <a:srgbClr val="000066"/>
                </a:solidFill>
              </a:rPr>
              <a:t>na č. 179/2006 Sb. </a:t>
            </a:r>
            <a:r>
              <a:rPr lang="cs-CZ" sz="2600" b="0" dirty="0" smtClean="0">
                <a:solidFill>
                  <a:srgbClr val="000066"/>
                </a:solidFill>
              </a:rPr>
              <a:t>a NSK2</a:t>
            </a:r>
            <a:r>
              <a:rPr lang="cs-CZ" sz="2600" dirty="0" smtClean="0">
                <a:solidFill>
                  <a:srgbClr val="000066"/>
                </a:solidFill>
              </a:rPr>
              <a:t>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Novela zákona </a:t>
            </a:r>
            <a:r>
              <a:rPr lang="cs-CZ" sz="2400" dirty="0">
                <a:solidFill>
                  <a:srgbClr val="0070C0"/>
                </a:solidFill>
              </a:rPr>
              <a:t>č. 179/2006 </a:t>
            </a:r>
            <a:r>
              <a:rPr lang="cs-CZ" sz="2400" dirty="0" smtClean="0">
                <a:solidFill>
                  <a:srgbClr val="0070C0"/>
                </a:solidFill>
              </a:rPr>
              <a:t>Sb</a:t>
            </a:r>
            <a:r>
              <a:rPr lang="cs-CZ" sz="2400" b="0" dirty="0" smtClean="0">
                <a:solidFill>
                  <a:srgbClr val="0070C0"/>
                </a:solidFill>
              </a:rPr>
              <a:t>. - gesce MŠMT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0066"/>
                </a:solidFill>
              </a:rPr>
              <a:t>Propojování PV a DV </a:t>
            </a:r>
            <a:r>
              <a:rPr lang="cs-CZ" sz="2400" b="0" dirty="0" smtClean="0">
                <a:solidFill>
                  <a:srgbClr val="000066"/>
                </a:solidFill>
              </a:rPr>
              <a:t>– návrhy na revizi RVP ve vazbě na požadavky zaměstnavatelů v NSK (PK)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70C0"/>
                </a:solidFill>
              </a:rPr>
              <a:t>Užší provázanost s rekvalifikacemi </a:t>
            </a:r>
            <a:r>
              <a:rPr lang="cs-CZ" sz="2400" b="0" dirty="0">
                <a:solidFill>
                  <a:srgbClr val="000066"/>
                </a:solidFill>
              </a:rPr>
              <a:t>– kvalita, modularizace rekvalifikací, možnost hradit pouze zkoušku </a:t>
            </a:r>
            <a:r>
              <a:rPr lang="cs-CZ" sz="2400" b="0" dirty="0" smtClean="0">
                <a:solidFill>
                  <a:srgbClr val="000066"/>
                </a:solidFill>
              </a:rPr>
              <a:t>PK (spolupráce s ÚP)</a:t>
            </a:r>
          </a:p>
        </p:txBody>
      </p:sp>
    </p:spTree>
    <p:extLst>
      <p:ext uri="{BB962C8B-B14F-4D97-AF65-F5344CB8AC3E}">
        <p14:creationId xmlns:p14="http://schemas.microsoft.com/office/powerpoint/2010/main" val="22328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kroky a výhled počínaje rokem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rgbClr val="000066"/>
                </a:solidFill>
              </a:rPr>
              <a:t>P</a:t>
            </a:r>
            <a:r>
              <a:rPr lang="cs-CZ" sz="2400" dirty="0" smtClean="0">
                <a:solidFill>
                  <a:srgbClr val="000066"/>
                </a:solidFill>
              </a:rPr>
              <a:t>rovázání </a:t>
            </a:r>
            <a:r>
              <a:rPr lang="cs-CZ" sz="2400" dirty="0">
                <a:solidFill>
                  <a:srgbClr val="000066"/>
                </a:solidFill>
              </a:rPr>
              <a:t>NSK se živnostenským </a:t>
            </a:r>
            <a:r>
              <a:rPr lang="cs-CZ" sz="2400" dirty="0" smtClean="0">
                <a:solidFill>
                  <a:srgbClr val="000066"/>
                </a:solidFill>
              </a:rPr>
              <a:t>zákonem – </a:t>
            </a:r>
            <a:r>
              <a:rPr lang="cs-CZ" sz="2400" b="0" dirty="0" smtClean="0">
                <a:solidFill>
                  <a:srgbClr val="000066"/>
                </a:solidFill>
              </a:rPr>
              <a:t>probíhá ve vazbě na schválené PK</a:t>
            </a:r>
            <a:endParaRPr lang="cs-CZ" sz="2400" b="0" dirty="0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solidFill>
                <a:srgbClr val="000066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rgbClr val="0070C0"/>
                </a:solidFill>
              </a:rPr>
              <a:t>S</a:t>
            </a:r>
            <a:r>
              <a:rPr lang="cs-CZ" sz="2400" dirty="0">
                <a:solidFill>
                  <a:srgbClr val="0070C0"/>
                </a:solidFill>
              </a:rPr>
              <a:t>nížení administrativy v souvisejících procesech </a:t>
            </a:r>
            <a:r>
              <a:rPr lang="cs-CZ" sz="2400" b="0" dirty="0" smtClean="0">
                <a:solidFill>
                  <a:srgbClr val="000066"/>
                </a:solidFill>
              </a:rPr>
              <a:t>- využívání podpůrných systémů IS NSK a ISKA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Odstranění </a:t>
            </a:r>
            <a:r>
              <a:rPr lang="cs-CZ" sz="2400" dirty="0">
                <a:solidFill>
                  <a:srgbClr val="0070C0"/>
                </a:solidFill>
              </a:rPr>
              <a:t>legislativních duplicit 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b="0" dirty="0" smtClean="0">
                <a:solidFill>
                  <a:srgbClr val="000066"/>
                </a:solidFill>
              </a:rPr>
              <a:t>- viz Usnesení </a:t>
            </a:r>
            <a:r>
              <a:rPr lang="cs-CZ" sz="2400" b="0" dirty="0">
                <a:solidFill>
                  <a:srgbClr val="000066"/>
                </a:solidFill>
              </a:rPr>
              <a:t>vlády č. 135/2013 (únor 2013</a:t>
            </a:r>
            <a:r>
              <a:rPr lang="cs-CZ" sz="2400" b="0" dirty="0" smtClean="0">
                <a:solidFill>
                  <a:srgbClr val="000066"/>
                </a:solidFill>
              </a:rPr>
              <a:t>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b="0" dirty="0">
              <a:solidFill>
                <a:srgbClr val="000066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rgbClr val="7030A0"/>
                </a:solidFill>
              </a:rPr>
              <a:t>Provazování NSK s </a:t>
            </a:r>
            <a:r>
              <a:rPr lang="cs-CZ" sz="2400" dirty="0" smtClean="0">
                <a:solidFill>
                  <a:srgbClr val="7030A0"/>
                </a:solidFill>
              </a:rPr>
              <a:t>ECVET</a:t>
            </a:r>
            <a:endParaRPr lang="cs-CZ" sz="2400" b="0" dirty="0">
              <a:solidFill>
                <a:srgbClr val="000066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rgbClr val="7030A0"/>
                </a:solidFill>
              </a:rPr>
              <a:t>Nastavení Českého rámce kvalifikací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2400" b="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79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odkazy k NSK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</a:p>
          <a:p>
            <a:pPr lvl="1"/>
            <a:r>
              <a:rPr lang="cs-CZ" dirty="0" smtClean="0">
                <a:hlinkClick r:id="rId2"/>
              </a:rPr>
              <a:t>www.narodnikvalifikace.cz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www.podpora.narodnikvalifkace.cz</a:t>
            </a:r>
            <a:endParaRPr lang="cs-CZ" dirty="0"/>
          </a:p>
          <a:p>
            <a:pPr lvl="1"/>
            <a:r>
              <a:rPr lang="cs-CZ" dirty="0" smtClean="0">
                <a:hlinkClick r:id="rId4"/>
              </a:rPr>
              <a:t>www.vzdelavaniaprace.cz</a:t>
            </a:r>
            <a:endParaRPr lang="cs-CZ" dirty="0"/>
          </a:p>
          <a:p>
            <a:pPr lvl="1"/>
            <a:r>
              <a:rPr lang="cs-CZ" dirty="0" smtClean="0">
                <a:hlinkClick r:id="rId5"/>
              </a:rPr>
              <a:t>www.nsk2.cz</a:t>
            </a:r>
            <a:endParaRPr lang="cs-CZ" dirty="0" smtClean="0"/>
          </a:p>
          <a:p>
            <a:pPr lvl="1"/>
            <a:r>
              <a:rPr lang="cs-CZ" dirty="0" smtClean="0">
                <a:hlinkClick r:id="rId6"/>
              </a:rPr>
              <a:t>www.nuv.cz</a:t>
            </a:r>
            <a:endParaRPr lang="cs-CZ" dirty="0" smtClean="0"/>
          </a:p>
          <a:p>
            <a:pPr lvl="1"/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www.nuv.cz/t/nsk</a:t>
            </a:r>
            <a:endParaRPr lang="cs-CZ" dirty="0" smtClean="0"/>
          </a:p>
          <a:p>
            <a:pPr lvl="1"/>
            <a:r>
              <a:rPr lang="cs-CZ" dirty="0" smtClean="0">
                <a:hlinkClick r:id="rId8"/>
              </a:rPr>
              <a:t>www.sektoroverady.cz</a:t>
            </a:r>
            <a:endParaRPr lang="cs-CZ" dirty="0" smtClean="0"/>
          </a:p>
          <a:p>
            <a:pPr lvl="1"/>
            <a:r>
              <a:rPr lang="cs-CZ" dirty="0" smtClean="0">
                <a:hlinkClick r:id="rId9"/>
              </a:rPr>
              <a:t>www.nsp.cz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31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soustava kvalifikací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52836"/>
            <a:ext cx="8244916" cy="4644516"/>
          </a:xfrm>
        </p:spPr>
        <p:txBody>
          <a:bodyPr/>
          <a:lstStyle/>
          <a:p>
            <a:pPr algn="ctr"/>
            <a:r>
              <a:rPr lang="cs-CZ" sz="3200" dirty="0" smtClean="0"/>
              <a:t>Děkuji </a:t>
            </a:r>
            <a:r>
              <a:rPr lang="cs-CZ" sz="3200" dirty="0"/>
              <a:t>za </a:t>
            </a:r>
            <a:r>
              <a:rPr lang="cs-CZ" sz="3200" dirty="0" smtClean="0"/>
              <a:t>pozornost…</a:t>
            </a:r>
            <a:endParaRPr lang="cs-CZ" sz="3200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371600" lvl="3" indent="0">
              <a:buNone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Ing. Zorka Husová, NUV</a:t>
            </a:r>
          </a:p>
          <a:p>
            <a:pPr marL="1371600" lvl="3" indent="0">
              <a:buNone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Manažerka tvorby standardů NSK2</a:t>
            </a:r>
          </a:p>
          <a:p>
            <a:pPr marL="1371600" lvl="3" indent="0">
              <a:buNone/>
            </a:pPr>
            <a:r>
              <a:rPr lang="cs-CZ" sz="2000" smtClean="0">
                <a:solidFill>
                  <a:schemeClr val="accent6">
                    <a:lumMod val="75000"/>
                  </a:schemeClr>
                </a:solidFill>
              </a:rPr>
              <a:t>Vedoucí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oddělení pro správu a rozvoj NSK</a:t>
            </a:r>
          </a:p>
          <a:p>
            <a:pPr marL="1371600" lvl="3" indent="0">
              <a:buNone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zorka.husova@nuv.cz</a:t>
            </a:r>
            <a:endParaRPr lang="cs-CZ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371600" lvl="3" indent="0" algn="just">
              <a:buNone/>
            </a:pPr>
            <a:endParaRPr lang="cs-CZ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3"/>
            <a:endParaRPr lang="cs-CZ" dirty="0" smtClean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16" y="2708920"/>
            <a:ext cx="1188132" cy="118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5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NSK</a:t>
            </a:r>
            <a:br>
              <a:rPr lang="cs-CZ" dirty="0" smtClean="0"/>
            </a:br>
            <a:r>
              <a:rPr lang="cs-CZ" dirty="0" smtClean="0"/>
              <a:t>Zákon č. 179/2006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52836"/>
            <a:ext cx="8244916" cy="4284476"/>
          </a:xfrm>
        </p:spPr>
        <p:txBody>
          <a:bodyPr/>
          <a:lstStyle/>
          <a:p>
            <a:r>
              <a:rPr lang="cs-CZ" sz="2400" dirty="0" smtClean="0">
                <a:solidFill>
                  <a:srgbClr val="002060"/>
                </a:solidFill>
              </a:rPr>
              <a:t>Oblast dalšího vzdělávání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rgbClr val="0070C0"/>
                </a:solidFill>
              </a:rPr>
              <a:t>Zákon č. 179/2006 Sb</a:t>
            </a:r>
            <a:r>
              <a:rPr lang="cs-CZ" sz="2400" b="0" dirty="0" smtClean="0">
                <a:solidFill>
                  <a:srgbClr val="002060"/>
                </a:solidFill>
              </a:rPr>
              <a:t>., o ověřování a uznávání výsledků dalšího vzdělávání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rgbClr val="002060"/>
                </a:solidFill>
              </a:rPr>
              <a:t>Národní soustava kvalifikací (dále jen NSK)</a:t>
            </a:r>
          </a:p>
          <a:p>
            <a:endParaRPr lang="cs-CZ" sz="2400" b="0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NSK1</a:t>
            </a:r>
            <a:r>
              <a:rPr lang="cs-CZ" sz="2400" b="0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400" b="0" dirty="0" smtClean="0">
                <a:solidFill>
                  <a:srgbClr val="002060"/>
                </a:solidFill>
              </a:rPr>
              <a:t>Rozvoj NSK podporující propojení počátečního a dalšího vzdělávání (2005 – 2008)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NSK2</a:t>
            </a:r>
          </a:p>
          <a:p>
            <a:r>
              <a:rPr lang="cs-CZ" sz="2400" b="0" dirty="0" smtClean="0">
                <a:solidFill>
                  <a:srgbClr val="002060"/>
                </a:solidFill>
              </a:rPr>
              <a:t>Rozvoj a </a:t>
            </a:r>
            <a:r>
              <a:rPr lang="cs-CZ" sz="2400" b="0" dirty="0" smtClean="0">
                <a:solidFill>
                  <a:srgbClr val="002060"/>
                </a:solidFill>
              </a:rPr>
              <a:t>implementace NSK (5/2009 – 11/2015) </a:t>
            </a:r>
            <a:endParaRPr lang="cs-CZ" sz="24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4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tvorby standardů 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52836"/>
            <a:ext cx="8244916" cy="4284476"/>
          </a:xfrm>
        </p:spPr>
        <p:txBody>
          <a:bodyPr/>
          <a:lstStyle/>
          <a:p>
            <a:r>
              <a:rPr lang="cs-CZ" sz="2000" dirty="0" smtClean="0">
                <a:solidFill>
                  <a:srgbClr val="000066"/>
                </a:solidFill>
              </a:rPr>
              <a:t>Tvorba standardů PK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0" dirty="0" smtClean="0">
                <a:solidFill>
                  <a:srgbClr val="000066"/>
                </a:solidFill>
              </a:rPr>
              <a:t>cca 300 PK ročně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0" dirty="0">
                <a:solidFill>
                  <a:srgbClr val="000066"/>
                </a:solidFill>
              </a:rPr>
              <a:t>r</a:t>
            </a:r>
            <a:r>
              <a:rPr lang="cs-CZ" sz="2000" b="0" dirty="0" smtClean="0">
                <a:solidFill>
                  <a:srgbClr val="000066"/>
                </a:solidFill>
              </a:rPr>
              <a:t>evize průběžně po 4 letech od schválení standardů PK</a:t>
            </a:r>
            <a:endParaRPr lang="cs-CZ" sz="1800" dirty="0" smtClean="0">
              <a:solidFill>
                <a:srgbClr val="002060"/>
              </a:solidFill>
            </a:endParaRPr>
          </a:p>
          <a:p>
            <a:pPr marL="342900" indent="-342900"/>
            <a:endParaRPr lang="cs-CZ" sz="18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cs-CZ" sz="1800" dirty="0" smtClean="0">
                <a:solidFill>
                  <a:srgbClr val="002060"/>
                </a:solidFill>
              </a:rPr>
              <a:t>Vytvořeno celkem cca 1300 standardů PK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70C0"/>
                </a:solidFill>
              </a:rPr>
              <a:t>Schváleno a zveřejněno 772 PK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0" dirty="0" smtClean="0">
                <a:solidFill>
                  <a:srgbClr val="002060"/>
                </a:solidFill>
              </a:rPr>
              <a:t>V procesu schvalování cca 500 PK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0" dirty="0" smtClean="0">
                <a:solidFill>
                  <a:srgbClr val="002060"/>
                </a:solidFill>
              </a:rPr>
              <a:t>Tvorba 2015 – více než 100 nových PK a cca 80 k revizi</a:t>
            </a:r>
          </a:p>
          <a:p>
            <a:endParaRPr lang="cs-CZ" sz="2000" dirty="0" smtClean="0">
              <a:solidFill>
                <a:srgbClr val="000066"/>
              </a:solidFill>
            </a:endParaRPr>
          </a:p>
          <a:p>
            <a:r>
              <a:rPr lang="cs-CZ" sz="1800" dirty="0">
                <a:solidFill>
                  <a:srgbClr val="002060"/>
                </a:solidFill>
              </a:rPr>
              <a:t>Přehled tvorby </a:t>
            </a:r>
            <a:r>
              <a:rPr lang="cs-CZ" sz="1800" dirty="0" smtClean="0">
                <a:solidFill>
                  <a:srgbClr val="002060"/>
                </a:solidFill>
              </a:rPr>
              <a:t>standardů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0" dirty="0" smtClean="0">
                <a:solidFill>
                  <a:srgbClr val="002060"/>
                </a:solidFill>
              </a:rPr>
              <a:t>K dispozici na: </a:t>
            </a:r>
            <a:r>
              <a:rPr lang="cs-CZ" sz="2000" b="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2000" b="0" dirty="0" smtClean="0">
                <a:solidFill>
                  <a:srgbClr val="002060"/>
                </a:solidFill>
                <a:hlinkClick r:id="rId3"/>
              </a:rPr>
              <a:t>www.nuv.cz/t/plan-tvorby-profesnich-kvalifikaci-na-rok-2015</a:t>
            </a:r>
            <a:endParaRPr lang="cs-CZ" sz="2000" b="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9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tvorby </a:t>
            </a:r>
            <a:br>
              <a:rPr lang="cs-CZ" dirty="0" smtClean="0"/>
            </a:br>
            <a:r>
              <a:rPr lang="cs-CZ" dirty="0" smtClean="0"/>
              <a:t>standardů 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44916" cy="4536504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Přípravná fáze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b="0" dirty="0" smtClean="0">
                <a:solidFill>
                  <a:srgbClr val="C00000"/>
                </a:solidFill>
              </a:rPr>
              <a:t>Zaměstnavatelé navrhují PK (SR)  </a:t>
            </a:r>
            <a:r>
              <a:rPr lang="cs-CZ" sz="2000" b="0" dirty="0" smtClean="0">
                <a:solidFill>
                  <a:srgbClr val="000066"/>
                </a:solidFill>
              </a:rPr>
              <a:t>- </a:t>
            </a:r>
            <a:r>
              <a:rPr lang="cs-CZ" sz="2000" b="0" dirty="0">
                <a:solidFill>
                  <a:srgbClr val="002060"/>
                </a:solidFill>
              </a:rPr>
              <a:t>n</a:t>
            </a:r>
            <a:r>
              <a:rPr lang="cs-CZ" sz="2000" b="0" dirty="0" smtClean="0">
                <a:solidFill>
                  <a:srgbClr val="002060"/>
                </a:solidFill>
              </a:rPr>
              <a:t>ávrh „rodného listu</a:t>
            </a:r>
            <a:r>
              <a:rPr lang="cs-CZ" sz="2000" b="0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b="0" dirty="0" smtClean="0">
                <a:solidFill>
                  <a:srgbClr val="000066"/>
                </a:solidFill>
              </a:rPr>
              <a:t>Posuzují </a:t>
            </a:r>
            <a:r>
              <a:rPr lang="cs-CZ" sz="2000" b="0" dirty="0" err="1">
                <a:solidFill>
                  <a:srgbClr val="000066"/>
                </a:solidFill>
              </a:rPr>
              <a:t>AOr</a:t>
            </a:r>
            <a:r>
              <a:rPr lang="cs-CZ" sz="2000" b="0" dirty="0">
                <a:solidFill>
                  <a:srgbClr val="000066"/>
                </a:solidFill>
              </a:rPr>
              <a:t> a MŠMT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b="0" dirty="0" smtClean="0">
                <a:solidFill>
                  <a:srgbClr val="000066"/>
                </a:solidFill>
              </a:rPr>
              <a:t>Schválení RL Koordinační radou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002060"/>
                </a:solidFill>
              </a:rPr>
              <a:t>Fáze tvorby/revize standardů PK</a:t>
            </a:r>
            <a:endParaRPr lang="cs-CZ" dirty="0">
              <a:solidFill>
                <a:srgbClr val="002060"/>
              </a:solidFill>
            </a:endParaRPr>
          </a:p>
          <a:p>
            <a:pPr lvl="1"/>
            <a:r>
              <a:rPr lang="cs-CZ" dirty="0"/>
              <a:t>Zástupci</a:t>
            </a:r>
            <a:r>
              <a:rPr lang="cs-CZ" dirty="0" smtClean="0"/>
              <a:t> zaměstnavatelů - 29 SR/pracovní skupiny</a:t>
            </a:r>
          </a:p>
          <a:p>
            <a:pPr lvl="1"/>
            <a:r>
              <a:rPr lang="cs-CZ" dirty="0" smtClean="0"/>
              <a:t>Metodická podpora a posuzování – odborní garanti NÚV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  <a:ea typeface="+mn-ea"/>
              </a:rPr>
              <a:t>Tvorba probíhá v </a:t>
            </a:r>
            <a:r>
              <a:rPr lang="cs-CZ" dirty="0">
                <a:solidFill>
                  <a:srgbClr val="C00000"/>
                </a:solidFill>
                <a:ea typeface="+mn-ea"/>
              </a:rPr>
              <a:t>IS NSK</a:t>
            </a:r>
          </a:p>
          <a:p>
            <a:pPr lvl="1"/>
            <a:r>
              <a:rPr lang="cs-CZ" dirty="0" smtClean="0"/>
              <a:t>„stvrzovatelé“ – další odborníci, kteří posuzují návrhy PK</a:t>
            </a:r>
          </a:p>
          <a:p>
            <a:pPr lvl="1"/>
            <a:r>
              <a:rPr lang="cs-CZ" dirty="0" smtClean="0"/>
              <a:t>Revize – po 4 letech, nebo dle podnětů </a:t>
            </a:r>
            <a:r>
              <a:rPr lang="cs-CZ" dirty="0" err="1" smtClean="0"/>
              <a:t>AOr</a:t>
            </a:r>
            <a:r>
              <a:rPr lang="cs-CZ" dirty="0" smtClean="0"/>
              <a:t>, vzdělavatelů, </a:t>
            </a:r>
            <a:r>
              <a:rPr lang="cs-CZ" dirty="0" err="1" smtClean="0"/>
              <a:t>AOs</a:t>
            </a:r>
            <a:r>
              <a:rPr lang="cs-CZ" dirty="0" smtClean="0"/>
              <a:t> apod.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2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schvalování standardů 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400" b="0" dirty="0" smtClean="0">
                <a:solidFill>
                  <a:srgbClr val="000066"/>
                </a:solidFill>
              </a:rPr>
              <a:t>SR schvaluje návrhy standardů PK vytvořené PS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0" dirty="0" smtClean="0">
                <a:solidFill>
                  <a:srgbClr val="000066"/>
                </a:solidFill>
              </a:rPr>
              <a:t>Posouzení </a:t>
            </a:r>
            <a:r>
              <a:rPr lang="cs-CZ" sz="2400" b="0" dirty="0">
                <a:solidFill>
                  <a:srgbClr val="000066"/>
                </a:solidFill>
              </a:rPr>
              <a:t>standardů </a:t>
            </a:r>
            <a:r>
              <a:rPr lang="cs-CZ" sz="2400" b="0" dirty="0" smtClean="0">
                <a:solidFill>
                  <a:srgbClr val="000066"/>
                </a:solidFill>
              </a:rPr>
              <a:t>PK autorizujícími orgány (</a:t>
            </a:r>
            <a:r>
              <a:rPr lang="cs-CZ" sz="2400" b="0" dirty="0">
                <a:solidFill>
                  <a:srgbClr val="000066"/>
                </a:solidFill>
              </a:rPr>
              <a:t>ev. </a:t>
            </a:r>
            <a:r>
              <a:rPr lang="cs-CZ" sz="2400" b="0" dirty="0" smtClean="0">
                <a:solidFill>
                  <a:srgbClr val="000066"/>
                </a:solidFill>
              </a:rPr>
              <a:t>připomínky)</a:t>
            </a:r>
            <a:endParaRPr lang="cs-CZ" sz="2400" b="0" dirty="0">
              <a:solidFill>
                <a:srgbClr val="000066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0" dirty="0" smtClean="0">
                <a:solidFill>
                  <a:srgbClr val="000066"/>
                </a:solidFill>
              </a:rPr>
              <a:t>Posouzení </a:t>
            </a:r>
            <a:r>
              <a:rPr lang="cs-CZ" sz="2400" b="0" dirty="0">
                <a:solidFill>
                  <a:srgbClr val="000066"/>
                </a:solidFill>
              </a:rPr>
              <a:t>standardů </a:t>
            </a:r>
            <a:r>
              <a:rPr lang="cs-CZ" sz="2400" b="0" dirty="0" smtClean="0">
                <a:solidFill>
                  <a:srgbClr val="000066"/>
                </a:solidFill>
              </a:rPr>
              <a:t>PK na MŠMT (ev. připomínky)</a:t>
            </a:r>
            <a:endParaRPr lang="cs-CZ" sz="2000" b="0" dirty="0" smtClean="0">
              <a:solidFill>
                <a:srgbClr val="000066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0" dirty="0" smtClean="0">
                <a:solidFill>
                  <a:srgbClr val="0070C0"/>
                </a:solidFill>
              </a:rPr>
              <a:t>Schválení MŠMT + zveřejnění standardů PK v IS NSK </a:t>
            </a: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cs-CZ" sz="2400" dirty="0" smtClean="0">
                <a:hlinkClick r:id="rId3"/>
              </a:rPr>
              <a:t>www.narodnikvalifikace.cz</a:t>
            </a:r>
            <a:endParaRPr lang="cs-CZ" sz="2400" dirty="0"/>
          </a:p>
          <a:p>
            <a:pPr marL="491400" lvl="2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2400" b="0" dirty="0">
                <a:solidFill>
                  <a:srgbClr val="000066"/>
                </a:solidFill>
              </a:rPr>
              <a:t>Přehled </a:t>
            </a:r>
            <a:r>
              <a:rPr lang="cs-CZ" sz="2400" b="0" dirty="0" smtClean="0">
                <a:solidFill>
                  <a:srgbClr val="000066"/>
                </a:solidFill>
              </a:rPr>
              <a:t>schválených standardů </a:t>
            </a:r>
            <a:r>
              <a:rPr lang="cs-CZ" sz="2400" b="0" dirty="0">
                <a:solidFill>
                  <a:srgbClr val="000066"/>
                </a:solidFill>
              </a:rPr>
              <a:t>je k </a:t>
            </a:r>
            <a:r>
              <a:rPr lang="cs-CZ" sz="2400" b="0" dirty="0" smtClean="0">
                <a:solidFill>
                  <a:srgbClr val="000066"/>
                </a:solidFill>
              </a:rPr>
              <a:t>dispozici na:</a:t>
            </a:r>
          </a:p>
          <a:p>
            <a:r>
              <a:rPr lang="cs-CZ" sz="2400" b="0" dirty="0" smtClean="0">
                <a:solidFill>
                  <a:srgbClr val="000066"/>
                </a:solidFill>
                <a:hlinkClick r:id="rId4"/>
              </a:rPr>
              <a:t>http</a:t>
            </a:r>
            <a:r>
              <a:rPr lang="cs-CZ" sz="2400" b="0" dirty="0">
                <a:solidFill>
                  <a:srgbClr val="000066"/>
                </a:solidFill>
                <a:hlinkClick r:id="rId4"/>
              </a:rPr>
              <a:t>://</a:t>
            </a:r>
            <a:r>
              <a:rPr lang="cs-CZ" sz="2400" b="0" dirty="0" smtClean="0">
                <a:solidFill>
                  <a:srgbClr val="000066"/>
                </a:solidFill>
                <a:hlinkClick r:id="rId4"/>
              </a:rPr>
              <a:t>www.nuv.cz/t/schvalene-nsk</a:t>
            </a:r>
            <a:endParaRPr lang="cs-CZ" sz="2400" b="0" dirty="0">
              <a:solidFill>
                <a:srgbClr val="000066"/>
              </a:solidFill>
            </a:endParaRPr>
          </a:p>
          <a:p>
            <a:pPr marL="491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7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/>
            <a:r>
              <a:rPr lang="cs-CZ" sz="2800" b="1" dirty="0" smtClean="0">
                <a:solidFill>
                  <a:schemeClr val="bg1"/>
                </a:solidFill>
              </a:rPr>
              <a:t>Zajištění kvality </a:t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procesů </a:t>
            </a:r>
            <a:r>
              <a:rPr lang="cs-CZ" sz="2800" b="1" dirty="0">
                <a:solidFill>
                  <a:schemeClr val="bg1"/>
                </a:solidFill>
              </a:rPr>
              <a:t>a výstupů</a:t>
            </a:r>
            <a:br>
              <a:rPr lang="cs-CZ" sz="2800" b="1" dirty="0">
                <a:solidFill>
                  <a:schemeClr val="bg1"/>
                </a:solidFill>
              </a:rPr>
            </a:b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44916" cy="4680520"/>
          </a:xfrm>
        </p:spPr>
        <p:txBody>
          <a:bodyPr/>
          <a:lstStyle/>
          <a:p>
            <a:pPr marL="342900" lvl="1" indent="-342900"/>
            <a:r>
              <a:rPr lang="cs-CZ" sz="2400" b="1" dirty="0" smtClean="0"/>
              <a:t>Procesy tvorby/revizí standardů PK v SR/ET/PS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/>
              <a:t>T</a:t>
            </a:r>
            <a:r>
              <a:rPr lang="cs-CZ" sz="2400" dirty="0" smtClean="0"/>
              <a:t>vorba v </a:t>
            </a:r>
            <a:r>
              <a:rPr lang="cs-CZ" sz="2400" dirty="0"/>
              <a:t>IS </a:t>
            </a:r>
            <a:r>
              <a:rPr lang="cs-CZ" sz="2400" dirty="0" smtClean="0"/>
              <a:t>NSK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2060"/>
                </a:solidFill>
              </a:rPr>
              <a:t>Metodika tvorby a metodická </a:t>
            </a:r>
            <a:r>
              <a:rPr lang="cs-CZ" sz="2400" dirty="0">
                <a:solidFill>
                  <a:srgbClr val="002060"/>
                </a:solidFill>
              </a:rPr>
              <a:t>podpora pro </a:t>
            </a:r>
            <a:r>
              <a:rPr lang="cs-CZ" sz="2400" dirty="0" smtClean="0">
                <a:solidFill>
                  <a:srgbClr val="002060"/>
                </a:solidFill>
              </a:rPr>
              <a:t>tvůrce standardů a </a:t>
            </a:r>
            <a:r>
              <a:rPr lang="cs-CZ" sz="2400" dirty="0">
                <a:solidFill>
                  <a:srgbClr val="002060"/>
                </a:solidFill>
              </a:rPr>
              <a:t>odborné </a:t>
            </a:r>
            <a:r>
              <a:rPr lang="cs-CZ" sz="2400" dirty="0" smtClean="0">
                <a:solidFill>
                  <a:srgbClr val="002060"/>
                </a:solidFill>
              </a:rPr>
              <a:t>metodiky (přímá</a:t>
            </a:r>
            <a:r>
              <a:rPr lang="cs-CZ" sz="2400" dirty="0">
                <a:solidFill>
                  <a:srgbClr val="002060"/>
                </a:solidFill>
              </a:rPr>
              <a:t>, </a:t>
            </a:r>
            <a:r>
              <a:rPr lang="cs-CZ" sz="2400" dirty="0" smtClean="0">
                <a:solidFill>
                  <a:srgbClr val="002060"/>
                </a:solidFill>
              </a:rPr>
              <a:t>elektronická)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/>
              <a:t>Posuzování výstupů, tj. standardů </a:t>
            </a:r>
            <a:r>
              <a:rPr lang="cs-CZ" sz="2400" dirty="0"/>
              <a:t>PK </a:t>
            </a:r>
            <a:r>
              <a:rPr lang="cs-CZ" sz="2400" dirty="0" smtClean="0"/>
              <a:t>nezávislými odborníky („</a:t>
            </a:r>
            <a:r>
              <a:rPr lang="cs-CZ" sz="2400" dirty="0"/>
              <a:t>stvrzovatelé</a:t>
            </a:r>
            <a:r>
              <a:rPr lang="cs-CZ" sz="2400" dirty="0" smtClean="0"/>
              <a:t>“)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Pilotní ověřování - </a:t>
            </a: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zpětná </a:t>
            </a:r>
            <a:r>
              <a:rPr lang="cs-CZ" b="1" u="sng" dirty="0">
                <a:solidFill>
                  <a:schemeClr val="accent1">
                    <a:lumMod val="50000"/>
                  </a:schemeClr>
                </a:solidFill>
              </a:rPr>
              <a:t>vazba z </a:t>
            </a: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projektu UNIV 3</a:t>
            </a:r>
            <a:endParaRPr lang="cs-CZ" sz="2400" b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cs-CZ" sz="2400" b="1" dirty="0" smtClean="0"/>
              <a:t>Procesy schvalování PK </a:t>
            </a:r>
            <a:r>
              <a:rPr lang="cs-CZ" sz="2400" dirty="0" smtClean="0"/>
              <a:t>– na </a:t>
            </a:r>
            <a:r>
              <a:rPr lang="cs-CZ" sz="2400" dirty="0" err="1" smtClean="0"/>
              <a:t>AOr</a:t>
            </a:r>
            <a:r>
              <a:rPr lang="cs-CZ" sz="2400" dirty="0" smtClean="0"/>
              <a:t> a MŠMT</a:t>
            </a:r>
          </a:p>
          <a:p>
            <a:pPr lvl="1"/>
            <a:r>
              <a:rPr lang="cs-CZ" sz="2400" b="1" dirty="0"/>
              <a:t>R</a:t>
            </a:r>
            <a:r>
              <a:rPr lang="cs-CZ" sz="2400" b="1" dirty="0" smtClean="0"/>
              <a:t>ealizace zkoušek</a:t>
            </a:r>
          </a:p>
          <a:p>
            <a:pPr lvl="2"/>
            <a:r>
              <a:rPr lang="cs-CZ" sz="2400" dirty="0"/>
              <a:t>K</a:t>
            </a:r>
            <a:r>
              <a:rPr lang="cs-CZ" sz="2400" dirty="0" smtClean="0"/>
              <a:t>ontroly </a:t>
            </a:r>
            <a:r>
              <a:rPr lang="cs-CZ" sz="2400" dirty="0" err="1" smtClean="0"/>
              <a:t>AOr</a:t>
            </a:r>
            <a:r>
              <a:rPr lang="cs-CZ" sz="2400" dirty="0"/>
              <a:t> </a:t>
            </a:r>
            <a:r>
              <a:rPr lang="cs-CZ" sz="2400" dirty="0" smtClean="0"/>
              <a:t>(ze zák. 179/2006 Sb.)</a:t>
            </a:r>
          </a:p>
          <a:p>
            <a:pPr lvl="2"/>
            <a:r>
              <a:rPr lang="cs-CZ" b="1" u="sng" dirty="0">
                <a:solidFill>
                  <a:schemeClr val="accent1">
                    <a:lumMod val="50000"/>
                  </a:schemeClr>
                </a:solidFill>
              </a:rPr>
              <a:t>Pilotní </a:t>
            </a: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ověřování (UNIV3) </a:t>
            </a: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zkoušek  dle standardů PK</a:t>
            </a:r>
            <a:endParaRPr lang="cs-CZ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491400" lvl="2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1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Procesy implementace</a:t>
            </a:r>
            <a:br>
              <a:rPr lang="cs-CZ" dirty="0" smtClean="0"/>
            </a:br>
            <a:r>
              <a:rPr lang="cs-CZ" dirty="0"/>
              <a:t>P</a:t>
            </a:r>
            <a:r>
              <a:rPr lang="cs-CZ" dirty="0" smtClean="0"/>
              <a:t>odpora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44916" cy="4323661"/>
          </a:xfrm>
        </p:spPr>
        <p:txBody>
          <a:bodyPr/>
          <a:lstStyle/>
          <a:p>
            <a:pPr marL="0" lvl="1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Informační podpora a osvěta pro klienty NSK</a:t>
            </a:r>
          </a:p>
          <a:p>
            <a:pPr lvl="1"/>
            <a:r>
              <a:rPr lang="cs-CZ" sz="2400" b="1" dirty="0">
                <a:solidFill>
                  <a:srgbClr val="0070C0"/>
                </a:solidFill>
              </a:rPr>
              <a:t>P</a:t>
            </a:r>
            <a:r>
              <a:rPr lang="cs-CZ" sz="2400" b="1" dirty="0" smtClean="0">
                <a:solidFill>
                  <a:srgbClr val="0070C0"/>
                </a:solidFill>
              </a:rPr>
              <a:t>rovázanost informačních systémů IS NSK a ISKA </a:t>
            </a:r>
            <a:r>
              <a:rPr lang="cs-CZ" sz="2200" dirty="0" smtClean="0">
                <a:solidFill>
                  <a:srgbClr val="002060"/>
                </a:solidFill>
              </a:rPr>
              <a:t>(ISKA slouží pro potřeby </a:t>
            </a:r>
            <a:r>
              <a:rPr lang="cs-CZ" sz="2200" dirty="0" err="1" smtClean="0">
                <a:solidFill>
                  <a:srgbClr val="002060"/>
                </a:solidFill>
              </a:rPr>
              <a:t>AOr</a:t>
            </a:r>
            <a:r>
              <a:rPr lang="cs-CZ" sz="2200" dirty="0" smtClean="0">
                <a:solidFill>
                  <a:srgbClr val="002060"/>
                </a:solidFill>
              </a:rPr>
              <a:t> i </a:t>
            </a:r>
            <a:r>
              <a:rPr lang="cs-CZ" sz="2200" dirty="0" err="1" smtClean="0">
                <a:solidFill>
                  <a:srgbClr val="002060"/>
                </a:solidFill>
              </a:rPr>
              <a:t>AOs</a:t>
            </a:r>
            <a:r>
              <a:rPr lang="cs-CZ" sz="2200" dirty="0" smtClean="0">
                <a:solidFill>
                  <a:srgbClr val="002060"/>
                </a:solidFill>
              </a:rPr>
              <a:t> při udělování autorizací a realizace zkoušek včetně kontrol </a:t>
            </a:r>
            <a:r>
              <a:rPr lang="cs-CZ" sz="2200" dirty="0" err="1" smtClean="0">
                <a:solidFill>
                  <a:srgbClr val="002060"/>
                </a:solidFill>
              </a:rPr>
              <a:t>AOr</a:t>
            </a:r>
            <a:r>
              <a:rPr lang="cs-CZ" sz="2200" dirty="0" smtClean="0">
                <a:solidFill>
                  <a:srgbClr val="002060"/>
                </a:solidFill>
              </a:rPr>
              <a:t>) a dalších souvisejících systémů</a:t>
            </a:r>
          </a:p>
          <a:p>
            <a:pPr lvl="1"/>
            <a:r>
              <a:rPr lang="cs-CZ" sz="2400" b="1" dirty="0">
                <a:solidFill>
                  <a:srgbClr val="0070C0"/>
                </a:solidFill>
              </a:rPr>
              <a:t>I</a:t>
            </a:r>
            <a:r>
              <a:rPr lang="cs-CZ" sz="2400" b="1" dirty="0" smtClean="0">
                <a:solidFill>
                  <a:srgbClr val="0070C0"/>
                </a:solidFill>
              </a:rPr>
              <a:t>nformační podpora pro klienty</a:t>
            </a:r>
          </a:p>
          <a:p>
            <a:pPr lvl="2"/>
            <a:r>
              <a:rPr lang="cs-CZ" sz="2200" b="1" dirty="0" smtClean="0">
                <a:solidFill>
                  <a:srgbClr val="002060"/>
                </a:solidFill>
              </a:rPr>
              <a:t>Přímá</a:t>
            </a:r>
            <a:r>
              <a:rPr lang="cs-CZ" sz="2200" dirty="0" smtClean="0">
                <a:solidFill>
                  <a:srgbClr val="002060"/>
                </a:solidFill>
              </a:rPr>
              <a:t> - implementační tým NSK2 – směrem k zaměstnavatelům, ÚP, autorizovaným osobám, vzdělavatelům ….</a:t>
            </a:r>
          </a:p>
          <a:p>
            <a:pPr lvl="2"/>
            <a:r>
              <a:rPr lang="cs-CZ" sz="2200" b="1" dirty="0" smtClean="0">
                <a:solidFill>
                  <a:srgbClr val="002060"/>
                </a:solidFill>
              </a:rPr>
              <a:t>Nepřímá</a:t>
            </a:r>
            <a:r>
              <a:rPr lang="cs-CZ" sz="2200" dirty="0" smtClean="0">
                <a:solidFill>
                  <a:srgbClr val="002060"/>
                </a:solidFill>
              </a:rPr>
              <a:t> - brožury, letáčky a hlavně elektronická pro různé cílové skupiny – </a:t>
            </a:r>
            <a:r>
              <a:rPr lang="cs-CZ" sz="2200" dirty="0" smtClean="0">
                <a:solidFill>
                  <a:srgbClr val="002060"/>
                </a:solidFill>
                <a:hlinkClick r:id="rId3"/>
              </a:rPr>
              <a:t>www.podpora.narodnikvalifikace.cz</a:t>
            </a:r>
            <a:endParaRPr lang="cs-CZ" sz="2200" dirty="0" smtClean="0">
              <a:solidFill>
                <a:srgbClr val="002060"/>
              </a:solidFill>
            </a:endParaRP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305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995" y="152636"/>
            <a:ext cx="5740157" cy="1015841"/>
          </a:xfrm>
        </p:spPr>
        <p:txBody>
          <a:bodyPr/>
          <a:lstStyle/>
          <a:p>
            <a:pPr lvl="1" algn="l"/>
            <a:r>
              <a:rPr lang="cs-CZ" sz="3200" b="1" dirty="0">
                <a:solidFill>
                  <a:schemeClr val="bg1"/>
                </a:solidFill>
              </a:rPr>
              <a:t>Procesy implementace </a:t>
            </a:r>
            <a:r>
              <a:rPr lang="cs-CZ" sz="3200" b="1" dirty="0" smtClean="0">
                <a:solidFill>
                  <a:schemeClr val="bg1"/>
                </a:solidFill>
              </a:rPr>
              <a:t>– </a:t>
            </a:r>
            <a:r>
              <a:rPr lang="cs-CZ" sz="3200" b="1" dirty="0" smtClean="0">
                <a:solidFill>
                  <a:schemeClr val="bg1"/>
                </a:solidFill>
              </a:rPr>
              <a:t>IS,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autorizace, zkoušky</a:t>
            </a:r>
            <a:r>
              <a:rPr lang="cs-CZ" sz="3200" b="1" dirty="0">
                <a:solidFill>
                  <a:schemeClr val="bg1"/>
                </a:solidFill>
              </a:rPr>
              <a:t/>
            </a:r>
            <a:br>
              <a:rPr lang="cs-CZ" sz="3200" b="1" dirty="0">
                <a:solidFill>
                  <a:schemeClr val="bg1"/>
                </a:solidFill>
              </a:rPr>
            </a:b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Tx/>
              <a:buNone/>
            </a:pPr>
            <a:r>
              <a:rPr lang="cs-CZ" sz="2400" b="1" dirty="0">
                <a:solidFill>
                  <a:srgbClr val="002060"/>
                </a:solidFill>
              </a:rPr>
              <a:t>IS NSK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 října 2013 nový Portál IS NSK: </a:t>
            </a:r>
            <a:r>
              <a:rPr lang="cs-CZ" dirty="0" smtClean="0">
                <a:solidFill>
                  <a:srgbClr val="FF0000"/>
                </a:solidFill>
                <a:hlinkClick r:id="rId3"/>
              </a:rPr>
              <a:t>www.narodnikvalifikace.cz</a:t>
            </a:r>
            <a:endParaRPr lang="cs-CZ" dirty="0" smtClean="0">
              <a:solidFill>
                <a:srgbClr val="FF0000"/>
              </a:solidFill>
            </a:endParaRPr>
          </a:p>
          <a:p>
            <a:pPr lvl="2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 v anglickém jazyce vč. kvalifikačních standardů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Součástí je „tvůrce standardů“ – prostředí pro vlastní tvorbu PK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Součástí je i portál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VaP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www.vzdelavaniaprace.cz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ISKA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 ledna 2013 - autorizace již na všech AOr v ISKA (</a:t>
            </a:r>
            <a:r>
              <a:rPr lang="cs-CZ" dirty="0" err="1" smtClean="0"/>
              <a:t>ISKAOr</a:t>
            </a:r>
            <a:r>
              <a:rPr lang="cs-CZ" dirty="0" smtClean="0"/>
              <a:t>)</a:t>
            </a:r>
          </a:p>
          <a:p>
            <a:pPr lvl="1"/>
            <a:r>
              <a:rPr lang="cs-CZ" u="sng" dirty="0" smtClean="0">
                <a:solidFill>
                  <a:srgbClr val="002060"/>
                </a:solidFill>
              </a:rPr>
              <a:t>od listopadu 2013 - klient pro autorizované osoby </a:t>
            </a:r>
            <a:r>
              <a:rPr lang="cs-CZ" u="sng" dirty="0" smtClean="0"/>
              <a:t>(</a:t>
            </a:r>
            <a:r>
              <a:rPr lang="cs-CZ" u="sng" dirty="0" err="1" smtClean="0"/>
              <a:t>ISKAOs</a:t>
            </a:r>
            <a:r>
              <a:rPr lang="cs-CZ" u="sng" dirty="0" smtClean="0"/>
              <a:t>)</a:t>
            </a:r>
          </a:p>
          <a:p>
            <a:pPr lvl="2"/>
            <a:r>
              <a:rPr lang="cs-CZ" dirty="0" smtClean="0"/>
              <a:t>žádost o autorizaci</a:t>
            </a:r>
          </a:p>
          <a:p>
            <a:pPr lvl="2"/>
            <a:r>
              <a:rPr lang="cs-CZ" dirty="0" smtClean="0"/>
              <a:t>správa zkoušek, osvědčení, předáváno přímo </a:t>
            </a:r>
            <a:r>
              <a:rPr lang="cs-CZ" dirty="0" err="1" smtClean="0"/>
              <a:t>AOr</a:t>
            </a:r>
            <a:endParaRPr lang="cs-CZ" dirty="0" smtClean="0"/>
          </a:p>
          <a:p>
            <a:pPr lvl="2"/>
            <a:r>
              <a:rPr lang="cs-CZ" dirty="0" smtClean="0"/>
              <a:t>Kontrolní činnost </a:t>
            </a:r>
            <a:r>
              <a:rPr lang="cs-CZ" dirty="0" err="1" smtClean="0"/>
              <a:t>AOr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11811"/>
              </p:ext>
            </p:extLst>
          </p:nvPr>
        </p:nvGraphicFramePr>
        <p:xfrm>
          <a:off x="3563888" y="1617360"/>
          <a:ext cx="38164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51549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rgbClr val="C00000"/>
                          </a:solidFill>
                        </a:rPr>
                        <a:t>Propojení IS NSK s ISKA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Podněty z ověřování</a:t>
            </a:r>
            <a:br>
              <a:rPr lang="cs-CZ" dirty="0" smtClean="0"/>
            </a:br>
            <a:r>
              <a:rPr lang="cs-CZ" dirty="0" smtClean="0"/>
              <a:t>z projektu UNIV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44916" cy="4323661"/>
          </a:xfrm>
        </p:spPr>
        <p:txBody>
          <a:bodyPr/>
          <a:lstStyle/>
          <a:p>
            <a:pPr lvl="2"/>
            <a:r>
              <a:rPr lang="cs-CZ" sz="2400" dirty="0" smtClean="0"/>
              <a:t>zásadní </a:t>
            </a:r>
            <a:r>
              <a:rPr lang="cs-CZ" sz="2400" dirty="0"/>
              <a:t>připomínky z pohledu </a:t>
            </a:r>
            <a:r>
              <a:rPr lang="cs-CZ" sz="2400" dirty="0" smtClean="0"/>
              <a:t>odborných </a:t>
            </a:r>
            <a:r>
              <a:rPr lang="cs-CZ" sz="2400" dirty="0"/>
              <a:t>pracovníků </a:t>
            </a:r>
            <a:r>
              <a:rPr lang="cs-CZ" sz="2400" dirty="0" smtClean="0"/>
              <a:t>NSK – </a:t>
            </a:r>
            <a:r>
              <a:rPr lang="cs-CZ" sz="2400" dirty="0"/>
              <a:t>pouze u </a:t>
            </a:r>
            <a:r>
              <a:rPr lang="cs-CZ" sz="2400" dirty="0" smtClean="0"/>
              <a:t>malého počtu PK</a:t>
            </a:r>
          </a:p>
          <a:p>
            <a:pPr lvl="2"/>
            <a:r>
              <a:rPr lang="cs-CZ" sz="2400" dirty="0"/>
              <a:t>připomínky drobnějšího charakteru přibližně u </a:t>
            </a:r>
            <a:r>
              <a:rPr lang="cs-CZ" sz="2400" dirty="0" smtClean="0"/>
              <a:t>1/3 PK </a:t>
            </a:r>
          </a:p>
          <a:p>
            <a:pPr lvl="2"/>
            <a:r>
              <a:rPr lang="cs-CZ" sz="2400" dirty="0" smtClean="0"/>
              <a:t>návrh </a:t>
            </a:r>
            <a:r>
              <a:rPr lang="cs-CZ" sz="2400" dirty="0"/>
              <a:t>na úpravu minimální hodinové dotace </a:t>
            </a:r>
            <a:r>
              <a:rPr lang="cs-CZ" sz="2400" dirty="0" smtClean="0"/>
              <a:t>- nemá </a:t>
            </a:r>
            <a:r>
              <a:rPr lang="cs-CZ" sz="2400" dirty="0"/>
              <a:t>přímý dopad </a:t>
            </a:r>
            <a:r>
              <a:rPr lang="cs-CZ" sz="2400" dirty="0" smtClean="0"/>
              <a:t>na úpravu </a:t>
            </a:r>
            <a:r>
              <a:rPr lang="cs-CZ" sz="2400" dirty="0"/>
              <a:t>standardů </a:t>
            </a:r>
            <a:r>
              <a:rPr lang="cs-CZ" sz="2400" dirty="0" smtClean="0"/>
              <a:t>PK</a:t>
            </a:r>
          </a:p>
          <a:p>
            <a:pPr lvl="2"/>
            <a:r>
              <a:rPr lang="cs-CZ" sz="2400" dirty="0" smtClean="0"/>
              <a:t>NSK pružněji reaguje na TP &gt;&gt; některé školy nemohou mít přímo ve své výuce zařazena všechna specifika těchto PK &gt;&gt; mohlo ovlivnit výsledek ověřování 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209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9596</TotalTime>
  <Words>1006</Words>
  <Application>Microsoft Office PowerPoint</Application>
  <PresentationFormat>Předvádění na obrazovce (4:3)</PresentationFormat>
  <Paragraphs>237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Tahoma</vt:lpstr>
      <vt:lpstr>Times New Roman</vt:lpstr>
      <vt:lpstr>Wingdings</vt:lpstr>
      <vt:lpstr>Výchozí návrh</vt:lpstr>
      <vt:lpstr>Prezentace aplikace PowerPoint</vt:lpstr>
      <vt:lpstr>NSK Zákon č. 179/2006 Sb.</vt:lpstr>
      <vt:lpstr>Stav tvorby standardů PK</vt:lpstr>
      <vt:lpstr>Proces tvorby  standardů PK</vt:lpstr>
      <vt:lpstr>Proces schvalování standardů PK</vt:lpstr>
      <vt:lpstr>Zajištění kvality  procesů a výstupů </vt:lpstr>
      <vt:lpstr>Procesy implementace Podpora IS</vt:lpstr>
      <vt:lpstr>Procesy implementace – IS, autorizace, zkoušky </vt:lpstr>
      <vt:lpstr>Podněty z ověřování z projektu UNIV 3</vt:lpstr>
      <vt:lpstr>Aktuální údaje NSK</vt:lpstr>
      <vt:lpstr>PK s nejvíce zkouškami (vyjma PK Strážný)</vt:lpstr>
      <vt:lpstr>Počet zkoušek PK 4.Q 2010–srpen 2015</vt:lpstr>
      <vt:lpstr>Počet PK spadající pod jednotlivé AOr</vt:lpstr>
      <vt:lpstr>Počet zkoušek dle AOr</vt:lpstr>
      <vt:lpstr>Další kroky a výhled počínaje rokem 2016</vt:lpstr>
      <vt:lpstr>Další kroky a výhled počínaje rokem 2016</vt:lpstr>
      <vt:lpstr>Důležité odkazy k NSK</vt:lpstr>
      <vt:lpstr>Národní soustava kvalifikací</vt:lpstr>
    </vt:vector>
  </TitlesOfParts>
  <Company>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soustava kvalifikací (NSK)</dc:title>
  <dc:creator>jp</dc:creator>
  <cp:lastModifiedBy>Husová Zorka</cp:lastModifiedBy>
  <cp:revision>194</cp:revision>
  <cp:lastPrinted>2015-10-01T08:21:36Z</cp:lastPrinted>
  <dcterms:created xsi:type="dcterms:W3CDTF">2011-02-25T07:45:46Z</dcterms:created>
  <dcterms:modified xsi:type="dcterms:W3CDTF">2015-10-01T08:21:38Z</dcterms:modified>
</cp:coreProperties>
</file>